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CCC"/>
    <a:srgbClr val="BE9D9C"/>
    <a:srgbClr val="946362"/>
    <a:srgbClr val="7A4128"/>
    <a:srgbClr val="9F5735"/>
    <a:srgbClr val="6A4746"/>
    <a:srgbClr val="6F4849"/>
    <a:srgbClr val="6D4646"/>
    <a:srgbClr val="6943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2"/>
      </p:cViewPr>
      <p:guideLst>
        <p:guide orient="horz" pos="2160"/>
        <p:guide pos="3840"/>
      </p:guideLst>
    </p:cSldViewPr>
  </p:slideViewPr>
  <p:notesTextViewPr>
    <p:cViewPr>
      <p:scale>
        <a:sx n="1" d="1"/>
        <a:sy n="1" d="1"/>
      </p:scale>
      <p:origin x="0" y="0"/>
    </p:cViewPr>
  </p:notesTextViewPr>
  <p:notesViewPr>
    <p:cSldViewPr snapToGrid="0">
      <p:cViewPr varScale="1">
        <p:scale>
          <a:sx n="59" d="100"/>
          <a:sy n="59" d="100"/>
        </p:scale>
        <p:origin x="32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26D58D-3FA2-A8CC-5B92-4F25E12BAD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309558-15A1-45D4-26B4-6A7D26CEEE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74EAD2-6365-4BE0-8E7C-241D6625F3F2}" type="datetimeFigureOut">
              <a:rPr lang="en-US" smtClean="0"/>
              <a:t>8/26/2023</a:t>
            </a:fld>
            <a:endParaRPr lang="en-US"/>
          </a:p>
        </p:txBody>
      </p:sp>
      <p:sp>
        <p:nvSpPr>
          <p:cNvPr id="4" name="Footer Placeholder 3">
            <a:extLst>
              <a:ext uri="{FF2B5EF4-FFF2-40B4-BE49-F238E27FC236}">
                <a16:creationId xmlns:a16="http://schemas.microsoft.com/office/drawing/2014/main" id="{444872E0-E4F5-A37D-0129-C714107C03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BECFFF8-2485-CFDF-587A-F5FDBAA993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570948-6D93-426D-9C81-624001E7A0A0}" type="slidenum">
              <a:rPr lang="en-US" smtClean="0"/>
              <a:t>‹#›</a:t>
            </a:fld>
            <a:endParaRPr lang="en-US"/>
          </a:p>
        </p:txBody>
      </p:sp>
    </p:spTree>
    <p:extLst>
      <p:ext uri="{BB962C8B-B14F-4D97-AF65-F5344CB8AC3E}">
        <p14:creationId xmlns:p14="http://schemas.microsoft.com/office/powerpoint/2010/main" val="4014128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32EF9-D074-43A7-B7F0-D61DDAF94F6D}" type="datetimeFigureOut">
              <a:rPr lang="en-US" smtClean="0"/>
              <a:t>8/26/2023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F8D28E-3B87-441A-A7A1-B1049F827AC2}" type="slidenum">
              <a:rPr lang="en-US" smtClean="0"/>
              <a:t>‹#›</a:t>
            </a:fld>
            <a:endParaRPr lang="en-US"/>
          </a:p>
        </p:txBody>
      </p:sp>
    </p:spTree>
    <p:extLst>
      <p:ext uri="{BB962C8B-B14F-4D97-AF65-F5344CB8AC3E}">
        <p14:creationId xmlns:p14="http://schemas.microsoft.com/office/powerpoint/2010/main" val="821994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93E8FB-2C77-4D5E-B9C6-0BC621BFE356}" type="datetime1">
              <a:rPr lang="en-US" smtClean="0"/>
              <a:t>8/26/2023</a:t>
            </a:fld>
            <a:endParaRPr lang="en-US"/>
          </a:p>
        </p:txBody>
      </p:sp>
      <p:sp>
        <p:nvSpPr>
          <p:cNvPr id="5" name="Footer Placeholder 4"/>
          <p:cNvSpPr>
            <a:spLocks noGrp="1"/>
          </p:cNvSpPr>
          <p:nvPr>
            <p:ph type="ftr" sz="quarter" idx="11"/>
          </p:nvPr>
        </p:nvSpPr>
        <p:spPr>
          <a:xfrm>
            <a:off x="8077200" y="6492875"/>
            <a:ext cx="4114800" cy="365125"/>
          </a:xfrm>
        </p:spPr>
        <p:txBody>
          <a:bodyPr/>
          <a:lstStyle/>
          <a:p>
            <a:r>
              <a:rPr lang="en-US"/>
              <a:t>Check out more Bible Studies on www.bibleseo.com</a:t>
            </a:r>
          </a:p>
        </p:txBody>
      </p:sp>
    </p:spTree>
    <p:extLst>
      <p:ext uri="{BB962C8B-B14F-4D97-AF65-F5344CB8AC3E}">
        <p14:creationId xmlns:p14="http://schemas.microsoft.com/office/powerpoint/2010/main" val="354049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B0FC87-B1F1-4D95-8B88-227A68BC8401}" type="datetime1">
              <a:rPr lang="en-US" smtClean="0"/>
              <a:t>8/26/2023</a:t>
            </a:fld>
            <a:endParaRPr lang="en-US"/>
          </a:p>
        </p:txBody>
      </p:sp>
      <p:sp>
        <p:nvSpPr>
          <p:cNvPr id="5" name="Footer Placeholder 4"/>
          <p:cNvSpPr>
            <a:spLocks noGrp="1"/>
          </p:cNvSpPr>
          <p:nvPr>
            <p:ph type="ftr" sz="quarter" idx="11"/>
          </p:nvPr>
        </p:nvSpPr>
        <p:spPr/>
        <p:txBody>
          <a:bodyPr/>
          <a:lstStyle/>
          <a:p>
            <a:r>
              <a:rPr lang="en-US"/>
              <a:t>Check out more Bible Studies on www.bibleseo.com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2025908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EBAA77-A64E-438E-9C06-E5B10E1441F1}" type="datetime1">
              <a:rPr lang="en-US" smtClean="0"/>
              <a:t>8/26/2023</a:t>
            </a:fld>
            <a:endParaRPr lang="en-US"/>
          </a:p>
        </p:txBody>
      </p:sp>
      <p:sp>
        <p:nvSpPr>
          <p:cNvPr id="5" name="Footer Placeholder 4"/>
          <p:cNvSpPr>
            <a:spLocks noGrp="1"/>
          </p:cNvSpPr>
          <p:nvPr>
            <p:ph type="ftr" sz="quarter" idx="11"/>
          </p:nvPr>
        </p:nvSpPr>
        <p:spPr/>
        <p:txBody>
          <a:bodyPr/>
          <a:lstStyle/>
          <a:p>
            <a:r>
              <a:rPr lang="en-US"/>
              <a:t>Check out more Bible Studies on www.bibleseo.com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5204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AAFF00-4D71-4EE2-928A-63C7BC0B4362}" type="datetime1">
              <a:rPr lang="en-US" smtClean="0"/>
              <a:t>8/26/2023</a:t>
            </a:fld>
            <a:endParaRPr lang="en-US"/>
          </a:p>
        </p:txBody>
      </p:sp>
      <p:sp>
        <p:nvSpPr>
          <p:cNvPr id="5" name="Footer Placeholder 4"/>
          <p:cNvSpPr>
            <a:spLocks noGrp="1"/>
          </p:cNvSpPr>
          <p:nvPr>
            <p:ph type="ftr" sz="quarter" idx="11"/>
          </p:nvPr>
        </p:nvSpPr>
        <p:spPr>
          <a:xfrm>
            <a:off x="8254176" y="6554787"/>
            <a:ext cx="4114800" cy="365125"/>
          </a:xfrm>
        </p:spPr>
        <p:txBody>
          <a:bodyPr/>
          <a:lstStyle>
            <a:lvl1pPr>
              <a:defRPr sz="1100">
                <a:latin typeface="Arial" panose="020B0604020202020204" pitchFamily="34" charset="0"/>
                <a:cs typeface="Arial" panose="020B0604020202020204" pitchFamily="34" charset="0"/>
              </a:defRPr>
            </a:lvl1pPr>
          </a:lstStyle>
          <a:p>
            <a:r>
              <a:rPr lang="en-US" dirty="0"/>
              <a:t>Check out more Bible Studies on https://www.bibleseo.com</a:t>
            </a:r>
          </a:p>
          <a:p>
            <a:endParaRPr lang="en-US" dirty="0"/>
          </a:p>
        </p:txBody>
      </p:sp>
      <p:sp>
        <p:nvSpPr>
          <p:cNvPr id="6" name="Slide Number Placeholder 5"/>
          <p:cNvSpPr>
            <a:spLocks noGrp="1"/>
          </p:cNvSpPr>
          <p:nvPr>
            <p:ph type="sldNum" sz="quarter" idx="12"/>
          </p:nvPr>
        </p:nvSpPr>
        <p:spPr>
          <a:xfrm>
            <a:off x="35814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294021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14718C-074C-4EDC-8688-1B06782C7603}" type="datetime1">
              <a:rPr lang="en-US" smtClean="0"/>
              <a:t>8/26/2023</a:t>
            </a:fld>
            <a:endParaRPr lang="en-US"/>
          </a:p>
        </p:txBody>
      </p:sp>
      <p:sp>
        <p:nvSpPr>
          <p:cNvPr id="5" name="Footer Placeholder 4"/>
          <p:cNvSpPr>
            <a:spLocks noGrp="1"/>
          </p:cNvSpPr>
          <p:nvPr>
            <p:ph type="ftr" sz="quarter" idx="11"/>
          </p:nvPr>
        </p:nvSpPr>
        <p:spPr/>
        <p:txBody>
          <a:bodyPr/>
          <a:lstStyle/>
          <a:p>
            <a:r>
              <a:rPr lang="en-US"/>
              <a:t>Check out more Bible Studies on www.bibleseo.com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267866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B610EF-4D1A-472B-AEFF-E073D2CBE666}" type="datetime1">
              <a:rPr lang="en-US" smtClean="0"/>
              <a:t>8/26/2023</a:t>
            </a:fld>
            <a:endParaRPr lang="en-US"/>
          </a:p>
        </p:txBody>
      </p:sp>
      <p:sp>
        <p:nvSpPr>
          <p:cNvPr id="6" name="Footer Placeholder 5"/>
          <p:cNvSpPr>
            <a:spLocks noGrp="1"/>
          </p:cNvSpPr>
          <p:nvPr>
            <p:ph type="ftr" sz="quarter" idx="11"/>
          </p:nvPr>
        </p:nvSpPr>
        <p:spPr/>
        <p:txBody>
          <a:bodyPr/>
          <a:lstStyle/>
          <a:p>
            <a:r>
              <a:rPr lang="en-US"/>
              <a:t>Check out more Bible Studies on www.bibleseo.com</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16192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0CC4C8-C2E4-4578-B092-583CE21D5EAF}" type="datetime1">
              <a:rPr lang="en-US" smtClean="0"/>
              <a:t>8/26/2023</a:t>
            </a:fld>
            <a:endParaRPr lang="en-US"/>
          </a:p>
        </p:txBody>
      </p:sp>
      <p:sp>
        <p:nvSpPr>
          <p:cNvPr id="8" name="Footer Placeholder 7"/>
          <p:cNvSpPr>
            <a:spLocks noGrp="1"/>
          </p:cNvSpPr>
          <p:nvPr>
            <p:ph type="ftr" sz="quarter" idx="11"/>
          </p:nvPr>
        </p:nvSpPr>
        <p:spPr/>
        <p:txBody>
          <a:bodyPr/>
          <a:lstStyle/>
          <a:p>
            <a:r>
              <a:rPr lang="en-US"/>
              <a:t>Check out more Bible Studies on www.bibleseo.com</a:t>
            </a: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4162984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ACBF54-A080-4741-95E7-0623A23EC3DB}" type="datetime1">
              <a:rPr lang="en-US" smtClean="0"/>
              <a:t>8/26/2023</a:t>
            </a:fld>
            <a:endParaRPr lang="en-US"/>
          </a:p>
        </p:txBody>
      </p:sp>
      <p:sp>
        <p:nvSpPr>
          <p:cNvPr id="4" name="Footer Placeholder 3"/>
          <p:cNvSpPr>
            <a:spLocks noGrp="1"/>
          </p:cNvSpPr>
          <p:nvPr>
            <p:ph type="ftr" sz="quarter" idx="11"/>
          </p:nvPr>
        </p:nvSpPr>
        <p:spPr/>
        <p:txBody>
          <a:bodyPr/>
          <a:lstStyle/>
          <a:p>
            <a:r>
              <a:rPr lang="en-US"/>
              <a:t>Check out more Bible Studies on www.bibleseo.com</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197877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A767E-8868-4442-89B2-3A2CDE8ADA9A}" type="datetime1">
              <a:rPr lang="en-US" smtClean="0"/>
              <a:t>8/26/2023</a:t>
            </a:fld>
            <a:endParaRPr lang="en-US"/>
          </a:p>
        </p:txBody>
      </p:sp>
      <p:sp>
        <p:nvSpPr>
          <p:cNvPr id="3" name="Footer Placeholder 2"/>
          <p:cNvSpPr>
            <a:spLocks noGrp="1"/>
          </p:cNvSpPr>
          <p:nvPr>
            <p:ph type="ftr" sz="quarter" idx="11"/>
          </p:nvPr>
        </p:nvSpPr>
        <p:spPr/>
        <p:txBody>
          <a:bodyPr/>
          <a:lstStyle/>
          <a:p>
            <a:r>
              <a:rPr lang="en-US"/>
              <a:t>Check out more Bible Studies on www.bibleseo.com</a:t>
            </a: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1759795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60CC4C-510D-4C5D-AA1D-48C49EE9B95B}" type="datetime1">
              <a:rPr lang="en-US" smtClean="0"/>
              <a:t>8/26/2023</a:t>
            </a:fld>
            <a:endParaRPr lang="en-US"/>
          </a:p>
        </p:txBody>
      </p:sp>
      <p:sp>
        <p:nvSpPr>
          <p:cNvPr id="6" name="Footer Placeholder 5"/>
          <p:cNvSpPr>
            <a:spLocks noGrp="1"/>
          </p:cNvSpPr>
          <p:nvPr>
            <p:ph type="ftr" sz="quarter" idx="11"/>
          </p:nvPr>
        </p:nvSpPr>
        <p:spPr/>
        <p:txBody>
          <a:bodyPr/>
          <a:lstStyle/>
          <a:p>
            <a:r>
              <a:rPr lang="en-US"/>
              <a:t>Check out more Bible Studies on www.bibleseo.com</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247069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2CEEBF-7A62-4406-8CF0-2D412624E7FE}" type="datetime1">
              <a:rPr lang="en-US" smtClean="0"/>
              <a:t>8/26/2023</a:t>
            </a:fld>
            <a:endParaRPr lang="en-US"/>
          </a:p>
        </p:txBody>
      </p:sp>
      <p:sp>
        <p:nvSpPr>
          <p:cNvPr id="6" name="Footer Placeholder 5"/>
          <p:cNvSpPr>
            <a:spLocks noGrp="1"/>
          </p:cNvSpPr>
          <p:nvPr>
            <p:ph type="ftr" sz="quarter" idx="11"/>
          </p:nvPr>
        </p:nvSpPr>
        <p:spPr/>
        <p:txBody>
          <a:bodyPr/>
          <a:lstStyle/>
          <a:p>
            <a:r>
              <a:rPr lang="en-US"/>
              <a:t>Check out more Bible Studies on www.bibleseo.com</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4F24D6C2-7DDB-4C01-AAB1-7647DBD79A0E}" type="slidenum">
              <a:rPr lang="en-US" smtClean="0"/>
              <a:t>‹#›</a:t>
            </a:fld>
            <a:endParaRPr lang="en-US"/>
          </a:p>
        </p:txBody>
      </p:sp>
    </p:spTree>
    <p:extLst>
      <p:ext uri="{BB962C8B-B14F-4D97-AF65-F5344CB8AC3E}">
        <p14:creationId xmlns:p14="http://schemas.microsoft.com/office/powerpoint/2010/main" val="177235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51B29-715A-4A0C-B370-3D5EF9A58809}" type="datetime1">
              <a:rPr lang="en-US" smtClean="0"/>
              <a:t>8/26/2023</a:t>
            </a:fld>
            <a:endParaRPr lang="en-US"/>
          </a:p>
        </p:txBody>
      </p:sp>
      <p:sp>
        <p:nvSpPr>
          <p:cNvPr id="5" name="Footer Placeholder 4"/>
          <p:cNvSpPr>
            <a:spLocks noGrp="1"/>
          </p:cNvSpPr>
          <p:nvPr>
            <p:ph type="ftr" sz="quarter" idx="3"/>
          </p:nvPr>
        </p:nvSpPr>
        <p:spPr>
          <a:xfrm>
            <a:off x="8404123" y="64877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Check out more Bible Studies on www.bibleseo.com</a:t>
            </a:r>
          </a:p>
        </p:txBody>
      </p:sp>
    </p:spTree>
    <p:extLst>
      <p:ext uri="{BB962C8B-B14F-4D97-AF65-F5344CB8AC3E}">
        <p14:creationId xmlns:p14="http://schemas.microsoft.com/office/powerpoint/2010/main" val="2728876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inful Woman Cleans Jesus' Fe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4637" cy="46437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291" y="4898364"/>
            <a:ext cx="11824053" cy="1107996"/>
          </a:xfrm>
          <a:prstGeom prst="rect">
            <a:avLst/>
          </a:prstGeom>
        </p:spPr>
        <p:txBody>
          <a:bodyPr wrap="square">
            <a:spAutoFit/>
          </a:bodyPr>
          <a:lstStyle/>
          <a:p>
            <a:pPr algn="ctr"/>
            <a:r>
              <a:rPr lang="en-US" sz="6600" b="1" i="0" dirty="0">
                <a:solidFill>
                  <a:srgbClr val="7A4128"/>
                </a:solidFill>
                <a:effectLst/>
                <a:latin typeface="Open Sans Extrabold" panose="020B0906030804020204" pitchFamily="34" charset="0"/>
                <a:ea typeface="Open Sans Extrabold" panose="020B0906030804020204" pitchFamily="34" charset="0"/>
                <a:cs typeface="Open Sans Extrabold" panose="020B0906030804020204" pitchFamily="34" charset="0"/>
              </a:rPr>
              <a:t>Woman</a:t>
            </a:r>
            <a:r>
              <a:rPr lang="en-US" sz="6600" i="0" dirty="0">
                <a:solidFill>
                  <a:srgbClr val="7A4128"/>
                </a:solidFill>
                <a:effectLst/>
                <a:latin typeface="Open Sans Extrabold" panose="020B0906030804020204" pitchFamily="34" charset="0"/>
                <a:ea typeface="Open Sans Extrabold" panose="020B0906030804020204" pitchFamily="34" charset="0"/>
                <a:cs typeface="Open Sans Extrabold" panose="020B0906030804020204" pitchFamily="34" charset="0"/>
              </a:rPr>
              <a:t> </a:t>
            </a:r>
            <a:r>
              <a:rPr lang="en-US" sz="6600" i="0" dirty="0">
                <a:solidFill>
                  <a:srgbClr val="7A4128"/>
                </a:solidFill>
                <a:effectLst/>
                <a:latin typeface="Open Sans" panose="020B0606030504020204" pitchFamily="34" charset="0"/>
                <a:ea typeface="Open Sans" panose="020B0606030504020204" pitchFamily="34" charset="0"/>
                <a:cs typeface="Open Sans" panose="020B0606030504020204" pitchFamily="34" charset="0"/>
              </a:rPr>
              <a:t>with</a:t>
            </a:r>
            <a:r>
              <a:rPr lang="en-US" sz="6600" i="0" dirty="0">
                <a:solidFill>
                  <a:srgbClr val="7A4128"/>
                </a:solidFill>
                <a:effectLst/>
                <a:latin typeface="Open Sans Extrabold" panose="020B0906030804020204" pitchFamily="34" charset="0"/>
                <a:ea typeface="Open Sans Extrabold" panose="020B0906030804020204" pitchFamily="34" charset="0"/>
                <a:cs typeface="Open Sans Extrabold" panose="020B0906030804020204" pitchFamily="34" charset="0"/>
              </a:rPr>
              <a:t> Alabaster Jar</a:t>
            </a:r>
          </a:p>
        </p:txBody>
      </p:sp>
      <p:sp>
        <p:nvSpPr>
          <p:cNvPr id="5" name="Rectangle 4"/>
          <p:cNvSpPr/>
          <p:nvPr/>
        </p:nvSpPr>
        <p:spPr>
          <a:xfrm>
            <a:off x="4829468" y="6006360"/>
            <a:ext cx="2545697"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Luke</a:t>
            </a:r>
            <a:r>
              <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rPr>
              <a:t> 7:36-50</a:t>
            </a:r>
          </a:p>
        </p:txBody>
      </p:sp>
      <p:cxnSp>
        <p:nvCxnSpPr>
          <p:cNvPr id="7" name="Straight Connector 6"/>
          <p:cNvCxnSpPr/>
          <p:nvPr/>
        </p:nvCxnSpPr>
        <p:spPr>
          <a:xfrm>
            <a:off x="625031" y="5728563"/>
            <a:ext cx="10984375" cy="0"/>
          </a:xfrm>
          <a:prstGeom prst="line">
            <a:avLst/>
          </a:prstGeom>
          <a:ln w="3175">
            <a:solidFill>
              <a:srgbClr val="946362"/>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A4294595-F477-71DF-6D0F-7440496A04D2}"/>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231590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9574" y="2685327"/>
            <a:ext cx="10438435" cy="3495554"/>
          </a:xfrm>
        </p:spPr>
        <p:txBody>
          <a:bodyPr>
            <a:noAutofit/>
          </a:bodyPr>
          <a:lstStyle/>
          <a:p>
            <a:pPr marL="0" indent="0">
              <a:lnSpc>
                <a:spcPct val="120000"/>
              </a:lnSpc>
              <a:buNone/>
            </a:pPr>
            <a:r>
              <a:rPr lang="en-US" sz="1600" baseline="30000" dirty="0">
                <a:latin typeface="Open Sans" panose="020B0606030504020204" pitchFamily="34" charset="0"/>
                <a:ea typeface="Open Sans" panose="020B0606030504020204" pitchFamily="34" charset="0"/>
                <a:cs typeface="Open Sans" panose="020B0606030504020204" pitchFamily="34" charset="0"/>
              </a:rPr>
              <a:t>36</a:t>
            </a:r>
            <a:r>
              <a:rPr lang="en-US" sz="16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When one of the Pharisees invited Jesus to have dinner with him, he went to the Pharisee’s house and reclined at the table. </a:t>
            </a:r>
          </a:p>
          <a:p>
            <a:pPr marL="0" indent="0">
              <a:lnSpc>
                <a:spcPct val="120000"/>
              </a:lnSpc>
              <a:buNone/>
            </a:pPr>
            <a:r>
              <a:rPr lang="en-US" sz="1600" baseline="30000" dirty="0">
                <a:latin typeface="Open Sans" panose="020B0606030504020204" pitchFamily="34" charset="0"/>
                <a:ea typeface="Open Sans" panose="020B0606030504020204" pitchFamily="34" charset="0"/>
                <a:cs typeface="Open Sans" panose="020B0606030504020204" pitchFamily="34" charset="0"/>
              </a:rPr>
              <a:t>37</a:t>
            </a:r>
            <a:r>
              <a:rPr lang="en-US" sz="16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A woman in that town who lived a sinful life learned that Jesus was eating at the Pharisee’s house, so she came there with an alabaster jar of perfume. </a:t>
            </a:r>
          </a:p>
          <a:p>
            <a:pPr marL="0" indent="0">
              <a:lnSpc>
                <a:spcPct val="120000"/>
              </a:lnSpc>
              <a:buNone/>
            </a:pPr>
            <a:r>
              <a:rPr lang="en-US" sz="1600" baseline="30000" dirty="0">
                <a:latin typeface="Open Sans" panose="020B0606030504020204" pitchFamily="34" charset="0"/>
                <a:ea typeface="Open Sans" panose="020B0606030504020204" pitchFamily="34" charset="0"/>
                <a:cs typeface="Open Sans" panose="020B0606030504020204" pitchFamily="34" charset="0"/>
              </a:rPr>
              <a:t>38</a:t>
            </a:r>
            <a:r>
              <a:rPr lang="en-US" sz="16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As she stood behind him at his feet weeping, she began to wet his feet with her tears. Then she wiped them with her hair, kissed them and poured perfume on them.</a:t>
            </a:r>
          </a:p>
          <a:p>
            <a:pPr marL="0" indent="0">
              <a:lnSpc>
                <a:spcPct val="120000"/>
              </a:lnSpc>
              <a:buNone/>
            </a:pPr>
            <a:r>
              <a:rPr lang="en-US" sz="1600" baseline="30000" dirty="0">
                <a:latin typeface="Open Sans" panose="020B0606030504020204" pitchFamily="34" charset="0"/>
                <a:ea typeface="Open Sans" panose="020B0606030504020204" pitchFamily="34" charset="0"/>
                <a:cs typeface="Open Sans" panose="020B0606030504020204" pitchFamily="34" charset="0"/>
              </a:rPr>
              <a:t>39</a:t>
            </a:r>
            <a:r>
              <a:rPr lang="en-US" sz="16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When the Pharisee who had invited him saw this, he said to himself, “If this man were a prophet, he would know who is touching him and what kind of woman she is—that she is a sinner.”</a:t>
            </a:r>
          </a:p>
          <a:p>
            <a:pPr marL="0" indent="0">
              <a:lnSpc>
                <a:spcPct val="120000"/>
              </a:lnSpc>
              <a:buNone/>
            </a:pPr>
            <a:r>
              <a:rPr lang="en-US" sz="1600" baseline="30000" dirty="0">
                <a:latin typeface="Open Sans" panose="020B0606030504020204" pitchFamily="34" charset="0"/>
                <a:ea typeface="Open Sans" panose="020B0606030504020204" pitchFamily="34" charset="0"/>
                <a:cs typeface="Open Sans" panose="020B0606030504020204" pitchFamily="34" charset="0"/>
              </a:rPr>
              <a:t>40</a:t>
            </a:r>
            <a:r>
              <a:rPr lang="en-US" sz="16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600" dirty="0">
                <a:latin typeface="Open Sans" panose="020B0606030504020204" pitchFamily="34" charset="0"/>
                <a:ea typeface="Open Sans" panose="020B0606030504020204" pitchFamily="34" charset="0"/>
                <a:cs typeface="Open Sans" panose="020B0606030504020204" pitchFamily="34" charset="0"/>
              </a:rPr>
              <a:t>Jesus answered him, “Simon, I have something to tell you.”  “Tell me, teacher,” he said.</a:t>
            </a:r>
          </a:p>
        </p:txBody>
      </p:sp>
      <p:pic>
        <p:nvPicPr>
          <p:cNvPr id="4" name="Picture 2" descr="Sinful Woman Cleans Jesus' Feet"/>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8550"/>
          <a:stretch/>
        </p:blipFill>
        <p:spPr bwMode="auto">
          <a:xfrm>
            <a:off x="0" y="-1"/>
            <a:ext cx="12192000" cy="236123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56524" y="2685327"/>
            <a:ext cx="10544537" cy="3368232"/>
          </a:xfrm>
          <a:prstGeom prst="rect">
            <a:avLst/>
          </a:prstGeom>
          <a:noFill/>
          <a:ln w="3175">
            <a:solidFill>
              <a:srgbClr val="DE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2030" y="1776459"/>
            <a:ext cx="2545698"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Luke</a:t>
            </a:r>
            <a:r>
              <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rPr>
              <a:t> 7:36-40</a:t>
            </a:r>
          </a:p>
        </p:txBody>
      </p:sp>
      <p:sp>
        <p:nvSpPr>
          <p:cNvPr id="2" name="Footer Placeholder 1">
            <a:extLst>
              <a:ext uri="{FF2B5EF4-FFF2-40B4-BE49-F238E27FC236}">
                <a16:creationId xmlns:a16="http://schemas.microsoft.com/office/drawing/2014/main" id="{879149EC-BDA2-D172-E3F9-61FFD91F8379}"/>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2065077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57" y="2777925"/>
            <a:ext cx="5727543" cy="3183040"/>
          </a:xfrm>
        </p:spPr>
        <p:txBody>
          <a:bodyPr>
            <a:noAutofit/>
          </a:bodyPr>
          <a:lstStyle/>
          <a:p>
            <a:pPr marL="0" indent="0">
              <a:lnSpc>
                <a:spcPct val="120000"/>
              </a:lnSpc>
              <a:buNone/>
            </a:pPr>
            <a:r>
              <a:rPr lang="en-US" sz="1800" dirty="0">
                <a:latin typeface="Open Sans" panose="020B0606030504020204" pitchFamily="34" charset="0"/>
                <a:ea typeface="Open Sans" panose="020B0606030504020204" pitchFamily="34" charset="0"/>
                <a:cs typeface="Open Sans" panose="020B0606030504020204" pitchFamily="34" charset="0"/>
              </a:rPr>
              <a:t>Q. What can we learn about the woman with the alabaster jar from this passage?</a:t>
            </a:r>
          </a:p>
          <a:p>
            <a:pPr marL="0" indent="0">
              <a:lnSpc>
                <a:spcPct val="120000"/>
              </a:lnSpc>
              <a:buNone/>
            </a:pPr>
            <a:br>
              <a:rPr lang="en-US" sz="600" dirty="0">
                <a:latin typeface="Open Sans" panose="020B0606030504020204" pitchFamily="34" charset="0"/>
                <a:ea typeface="Open Sans" panose="020B0606030504020204" pitchFamily="34" charset="0"/>
                <a:cs typeface="Open Sans" panose="020B0606030504020204" pitchFamily="34" charset="0"/>
              </a:rPr>
            </a:br>
            <a:r>
              <a:rPr lang="en-US" sz="1800" dirty="0">
                <a:latin typeface="Open Sans" panose="020B0606030504020204" pitchFamily="34" charset="0"/>
                <a:ea typeface="Open Sans" panose="020B0606030504020204" pitchFamily="34" charset="0"/>
                <a:cs typeface="Open Sans" panose="020B0606030504020204" pitchFamily="34" charset="0"/>
              </a:rPr>
              <a:t>Q. What were the common courtesy, a host has to do in that culture?</a:t>
            </a:r>
            <a:br>
              <a:rPr lang="en-US" sz="1800" dirty="0">
                <a:latin typeface="Open Sans" panose="020B0606030504020204" pitchFamily="34" charset="0"/>
                <a:ea typeface="Open Sans" panose="020B0606030504020204" pitchFamily="34" charset="0"/>
                <a:cs typeface="Open Sans" panose="020B0606030504020204" pitchFamily="34" charset="0"/>
              </a:rPr>
            </a:br>
            <a:endParaRPr lang="en-US" sz="6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20000"/>
              </a:lnSpc>
              <a:buNone/>
            </a:pPr>
            <a:r>
              <a:rPr lang="en-US" sz="1800" dirty="0">
                <a:latin typeface="Open Sans" panose="020B0606030504020204" pitchFamily="34" charset="0"/>
                <a:ea typeface="Open Sans" panose="020B0606030504020204" pitchFamily="34" charset="0"/>
                <a:cs typeface="Open Sans" panose="020B0606030504020204" pitchFamily="34" charset="0"/>
              </a:rPr>
              <a:t>Q. What did the woman do at the dinner? What does her actions show?</a:t>
            </a:r>
            <a:br>
              <a:rPr lang="en-US" sz="1800" dirty="0">
                <a:latin typeface="Open Sans" panose="020B0606030504020204" pitchFamily="34" charset="0"/>
                <a:ea typeface="Open Sans" panose="020B0606030504020204" pitchFamily="34" charset="0"/>
                <a:cs typeface="Open Sans" panose="020B0606030504020204" pitchFamily="34" charset="0"/>
              </a:rPr>
            </a:br>
            <a:endParaRPr lang="en-US" sz="6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20000"/>
              </a:lnSpc>
              <a:buNone/>
            </a:pPr>
            <a:r>
              <a:rPr lang="en-US" sz="1800" dirty="0">
                <a:latin typeface="Open Sans" panose="020B0606030504020204" pitchFamily="34" charset="0"/>
                <a:ea typeface="Open Sans" panose="020B0606030504020204" pitchFamily="34" charset="0"/>
                <a:cs typeface="Open Sans" panose="020B0606030504020204" pitchFamily="34" charset="0"/>
              </a:rPr>
              <a:t>Q. How was Simon’s attitude towards Jesus and woman with Alabaster?</a:t>
            </a:r>
          </a:p>
        </p:txBody>
      </p:sp>
      <p:pic>
        <p:nvPicPr>
          <p:cNvPr id="4" name="Picture 2" descr="Sinful Woman Cleans Jesus' Feet"/>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8550"/>
          <a:stretch/>
        </p:blipFill>
        <p:spPr bwMode="auto">
          <a:xfrm>
            <a:off x="0" y="-1"/>
            <a:ext cx="12192000" cy="23612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35663" y="2685326"/>
            <a:ext cx="11713583" cy="3935393"/>
          </a:xfrm>
          <a:prstGeom prst="rect">
            <a:avLst/>
          </a:prstGeom>
          <a:noFill/>
          <a:ln w="3175">
            <a:solidFill>
              <a:srgbClr val="DE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4304" y="1776459"/>
            <a:ext cx="2339102"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Questions</a:t>
            </a:r>
            <a:endPar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7" name="Content Placeholder 2"/>
          <p:cNvSpPr txBox="1">
            <a:spLocks/>
          </p:cNvSpPr>
          <p:nvPr/>
        </p:nvSpPr>
        <p:spPr>
          <a:xfrm>
            <a:off x="6192454" y="2685327"/>
            <a:ext cx="5856792" cy="3935392"/>
          </a:xfrm>
          <a:prstGeom prst="rect">
            <a:avLst/>
          </a:prstGeom>
          <a:solidFill>
            <a:srgbClr val="DECCC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1400" baseline="30000" dirty="0">
                <a:latin typeface="Open Sans" panose="020B0606030504020204" pitchFamily="34" charset="0"/>
                <a:ea typeface="Open Sans" panose="020B0606030504020204" pitchFamily="34" charset="0"/>
                <a:cs typeface="Open Sans" panose="020B0606030504020204" pitchFamily="34" charset="0"/>
              </a:rPr>
              <a:t>36</a:t>
            </a:r>
            <a:r>
              <a:rPr lang="en-US" sz="14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400" dirty="0">
                <a:latin typeface="Open Sans" panose="020B0606030504020204" pitchFamily="34" charset="0"/>
                <a:ea typeface="Open Sans" panose="020B0606030504020204" pitchFamily="34" charset="0"/>
                <a:cs typeface="Open Sans" panose="020B0606030504020204" pitchFamily="34" charset="0"/>
              </a:rPr>
              <a:t>When one of the Pharisees invited Jesus to have dinner with him, he went to the Pharisee’s house and reclined at the table. </a:t>
            </a:r>
          </a:p>
          <a:p>
            <a:pPr marL="0" indent="0">
              <a:lnSpc>
                <a:spcPct val="120000"/>
              </a:lnSpc>
              <a:buFont typeface="Arial" panose="020B0604020202020204" pitchFamily="34" charset="0"/>
              <a:buNone/>
            </a:pPr>
            <a:r>
              <a:rPr lang="en-US" sz="1400" baseline="30000" dirty="0">
                <a:latin typeface="Open Sans" panose="020B0606030504020204" pitchFamily="34" charset="0"/>
                <a:ea typeface="Open Sans" panose="020B0606030504020204" pitchFamily="34" charset="0"/>
                <a:cs typeface="Open Sans" panose="020B0606030504020204" pitchFamily="34" charset="0"/>
              </a:rPr>
              <a:t>37</a:t>
            </a:r>
            <a:r>
              <a:rPr lang="en-US" sz="14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400" dirty="0">
                <a:latin typeface="Open Sans" panose="020B0606030504020204" pitchFamily="34" charset="0"/>
                <a:ea typeface="Open Sans" panose="020B0606030504020204" pitchFamily="34" charset="0"/>
                <a:cs typeface="Open Sans" panose="020B0606030504020204" pitchFamily="34" charset="0"/>
              </a:rPr>
              <a:t>A woman in that town who lived a sinful life learned that Jesus was eating at the Pharisee’s house, so she came there with an alabaster jar of perfume. </a:t>
            </a:r>
          </a:p>
          <a:p>
            <a:pPr marL="0" indent="0">
              <a:lnSpc>
                <a:spcPct val="120000"/>
              </a:lnSpc>
              <a:buFont typeface="Arial" panose="020B0604020202020204" pitchFamily="34" charset="0"/>
              <a:buNone/>
            </a:pPr>
            <a:r>
              <a:rPr lang="en-US" sz="1400" baseline="30000" dirty="0">
                <a:latin typeface="Open Sans" panose="020B0606030504020204" pitchFamily="34" charset="0"/>
                <a:ea typeface="Open Sans" panose="020B0606030504020204" pitchFamily="34" charset="0"/>
                <a:cs typeface="Open Sans" panose="020B0606030504020204" pitchFamily="34" charset="0"/>
              </a:rPr>
              <a:t>38</a:t>
            </a:r>
            <a:r>
              <a:rPr lang="en-US" sz="14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400" dirty="0">
                <a:latin typeface="Open Sans" panose="020B0606030504020204" pitchFamily="34" charset="0"/>
                <a:ea typeface="Open Sans" panose="020B0606030504020204" pitchFamily="34" charset="0"/>
                <a:cs typeface="Open Sans" panose="020B0606030504020204" pitchFamily="34" charset="0"/>
              </a:rPr>
              <a:t>As she stood behind him at his feet weeping, she began to wet his feet with her tears. Then she wiped them with her hair, kissed them and poured perfume on them.</a:t>
            </a:r>
          </a:p>
          <a:p>
            <a:pPr marL="0" indent="0">
              <a:lnSpc>
                <a:spcPct val="120000"/>
              </a:lnSpc>
              <a:buFont typeface="Arial" panose="020B0604020202020204" pitchFamily="34" charset="0"/>
              <a:buNone/>
            </a:pPr>
            <a:r>
              <a:rPr lang="en-US" sz="1400" baseline="30000" dirty="0">
                <a:latin typeface="Open Sans" panose="020B0606030504020204" pitchFamily="34" charset="0"/>
                <a:ea typeface="Open Sans" panose="020B0606030504020204" pitchFamily="34" charset="0"/>
                <a:cs typeface="Open Sans" panose="020B0606030504020204" pitchFamily="34" charset="0"/>
              </a:rPr>
              <a:t>39</a:t>
            </a:r>
            <a:r>
              <a:rPr lang="en-US" sz="14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400" dirty="0">
                <a:latin typeface="Open Sans" panose="020B0606030504020204" pitchFamily="34" charset="0"/>
                <a:ea typeface="Open Sans" panose="020B0606030504020204" pitchFamily="34" charset="0"/>
                <a:cs typeface="Open Sans" panose="020B0606030504020204" pitchFamily="34" charset="0"/>
              </a:rPr>
              <a:t>When the Pharisee who had invited him saw this, he said to himself, “If this man were a prophet, he would know who is touching him and what kind of woman she is—that she is a sinner.” </a:t>
            </a:r>
          </a:p>
          <a:p>
            <a:pPr marL="0" indent="0">
              <a:lnSpc>
                <a:spcPct val="120000"/>
              </a:lnSpc>
              <a:buFont typeface="Arial" panose="020B0604020202020204" pitchFamily="34" charset="0"/>
              <a:buNone/>
            </a:pPr>
            <a:r>
              <a:rPr lang="en-US" sz="1400" baseline="30000" dirty="0">
                <a:latin typeface="Open Sans" panose="020B0606030504020204" pitchFamily="34" charset="0"/>
                <a:ea typeface="Open Sans" panose="020B0606030504020204" pitchFamily="34" charset="0"/>
                <a:cs typeface="Open Sans" panose="020B0606030504020204" pitchFamily="34" charset="0"/>
              </a:rPr>
              <a:t>40</a:t>
            </a:r>
            <a:r>
              <a:rPr lang="en-US" sz="1400" b="1" baseline="30000" dirty="0">
                <a:latin typeface="Open Sans" panose="020B0606030504020204" pitchFamily="34" charset="0"/>
                <a:ea typeface="Open Sans" panose="020B0606030504020204" pitchFamily="34" charset="0"/>
                <a:cs typeface="Open Sans" panose="020B0606030504020204" pitchFamily="34" charset="0"/>
              </a:rPr>
              <a:t> </a:t>
            </a:r>
            <a:r>
              <a:rPr lang="en-US" sz="1400" dirty="0">
                <a:latin typeface="Open Sans" panose="020B0606030504020204" pitchFamily="34" charset="0"/>
                <a:ea typeface="Open Sans" panose="020B0606030504020204" pitchFamily="34" charset="0"/>
                <a:cs typeface="Open Sans" panose="020B0606030504020204" pitchFamily="34" charset="0"/>
              </a:rPr>
              <a:t>Jesus answered him, “Simon, I have something to tell you.”  “Tell me, teacher,” he said.</a:t>
            </a:r>
          </a:p>
        </p:txBody>
      </p:sp>
      <p:sp>
        <p:nvSpPr>
          <p:cNvPr id="2" name="Footer Placeholder 1">
            <a:extLst>
              <a:ext uri="{FF2B5EF4-FFF2-40B4-BE49-F238E27FC236}">
                <a16:creationId xmlns:a16="http://schemas.microsoft.com/office/drawing/2014/main" id="{3E42AC50-0B76-DFF1-A0E6-13CF103422DC}"/>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180833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5130" y="3044140"/>
            <a:ext cx="7511969" cy="2835799"/>
          </a:xfrm>
        </p:spPr>
        <p:txBody>
          <a:bodyPr>
            <a:noAutofit/>
          </a:bodyPr>
          <a:lstStyle/>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41 “Two people owed money to a certain moneylender. One owed him five hundred denarii, and the other fifty. </a:t>
            </a:r>
            <a:br>
              <a:rPr lang="en-US" sz="2400" baseline="30000" dirty="0">
                <a:latin typeface="Open Sans" panose="020B0606030504020204" pitchFamily="34" charset="0"/>
                <a:ea typeface="Open Sans" panose="020B0606030504020204" pitchFamily="34" charset="0"/>
                <a:cs typeface="Open Sans" panose="020B0606030504020204" pitchFamily="34" charset="0"/>
              </a:rPr>
            </a:br>
            <a:br>
              <a:rPr lang="en-US" sz="2400" baseline="30000" dirty="0">
                <a:latin typeface="Open Sans" panose="020B0606030504020204" pitchFamily="34" charset="0"/>
                <a:ea typeface="Open Sans" panose="020B0606030504020204" pitchFamily="34" charset="0"/>
                <a:cs typeface="Open Sans" panose="020B0606030504020204" pitchFamily="34" charset="0"/>
              </a:rPr>
            </a:br>
            <a:r>
              <a:rPr lang="en-US" sz="2400" baseline="30000" dirty="0">
                <a:latin typeface="Open Sans" panose="020B0606030504020204" pitchFamily="34" charset="0"/>
                <a:ea typeface="Open Sans" panose="020B0606030504020204" pitchFamily="34" charset="0"/>
                <a:cs typeface="Open Sans" panose="020B0606030504020204" pitchFamily="34" charset="0"/>
              </a:rPr>
              <a:t>42 Neither of them had the money to pay him back, so he forgave the debts of both. Now which of them will love him more?”</a:t>
            </a:r>
          </a:p>
          <a:p>
            <a:pPr marL="0" indent="0">
              <a:lnSpc>
                <a:spcPct val="120000"/>
              </a:lnSpc>
              <a:buNone/>
            </a:pPr>
            <a:br>
              <a:rPr lang="en-US" sz="2400" baseline="30000" dirty="0">
                <a:latin typeface="Open Sans" panose="020B0606030504020204" pitchFamily="34" charset="0"/>
                <a:ea typeface="Open Sans" panose="020B0606030504020204" pitchFamily="34" charset="0"/>
                <a:cs typeface="Open Sans" panose="020B0606030504020204" pitchFamily="34" charset="0"/>
              </a:rPr>
            </a:br>
            <a:r>
              <a:rPr lang="en-US" sz="2400" baseline="30000" dirty="0">
                <a:latin typeface="Open Sans" panose="020B0606030504020204" pitchFamily="34" charset="0"/>
                <a:ea typeface="Open Sans" panose="020B0606030504020204" pitchFamily="34" charset="0"/>
                <a:cs typeface="Open Sans" panose="020B0606030504020204" pitchFamily="34" charset="0"/>
              </a:rPr>
              <a:t>43 Simon replied, “I suppose the one who had the bigger debt forgiven.”</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“You have judged correctly,” Jesus said.</a:t>
            </a:r>
          </a:p>
        </p:txBody>
      </p:sp>
      <p:pic>
        <p:nvPicPr>
          <p:cNvPr id="4" name="Picture 2" descr="Sinful Woman Cleans Jesus' Feet"/>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8550"/>
          <a:stretch/>
        </p:blipFill>
        <p:spPr bwMode="auto">
          <a:xfrm>
            <a:off x="0" y="-1"/>
            <a:ext cx="12192000" cy="23612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56524" y="2685327"/>
            <a:ext cx="10544537" cy="3368232"/>
          </a:xfrm>
          <a:prstGeom prst="rect">
            <a:avLst/>
          </a:prstGeom>
          <a:noFill/>
          <a:ln w="3175">
            <a:solidFill>
              <a:srgbClr val="DE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2032" y="1776459"/>
            <a:ext cx="2545698"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Luke</a:t>
            </a:r>
            <a:r>
              <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rPr>
              <a:t> 7:41-43</a:t>
            </a:r>
          </a:p>
        </p:txBody>
      </p:sp>
      <p:sp>
        <p:nvSpPr>
          <p:cNvPr id="2" name="Footer Placeholder 1">
            <a:extLst>
              <a:ext uri="{FF2B5EF4-FFF2-40B4-BE49-F238E27FC236}">
                <a16:creationId xmlns:a16="http://schemas.microsoft.com/office/drawing/2014/main" id="{5A0CFC48-57C8-8059-CB5B-0EB5115C3662}"/>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67599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524" y="3721259"/>
            <a:ext cx="4548853" cy="1307939"/>
          </a:xfrm>
        </p:spPr>
        <p:txBody>
          <a:bodyPr>
            <a:noAutofit/>
          </a:bodyPr>
          <a:lstStyle/>
          <a:p>
            <a:pPr marL="0" indent="0">
              <a:lnSpc>
                <a:spcPct val="120000"/>
              </a:lnSpc>
              <a:buNone/>
            </a:pPr>
            <a:r>
              <a:rPr lang="en-US" baseline="30000" dirty="0">
                <a:latin typeface="Open Sans" panose="020B0606030504020204" pitchFamily="34" charset="0"/>
                <a:ea typeface="Open Sans" panose="020B0606030504020204" pitchFamily="34" charset="0"/>
                <a:cs typeface="Open Sans" panose="020B0606030504020204" pitchFamily="34" charset="0"/>
              </a:rPr>
              <a:t>Q. What was the main idea of the parable of moneylender and debtors?</a:t>
            </a:r>
          </a:p>
        </p:txBody>
      </p:sp>
      <p:pic>
        <p:nvPicPr>
          <p:cNvPr id="4" name="Picture 2" descr="Sinful Woman Cleans Jesus' Feet"/>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8550"/>
          <a:stretch/>
        </p:blipFill>
        <p:spPr bwMode="auto">
          <a:xfrm>
            <a:off x="0" y="-1"/>
            <a:ext cx="12192000" cy="23612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56524" y="2685327"/>
            <a:ext cx="10544537" cy="3368232"/>
          </a:xfrm>
          <a:prstGeom prst="rect">
            <a:avLst/>
          </a:prstGeom>
          <a:noFill/>
          <a:ln w="3175">
            <a:solidFill>
              <a:srgbClr val="DE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4304" y="1776459"/>
            <a:ext cx="2339102"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Questions</a:t>
            </a:r>
            <a:endPar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7" name="Content Placeholder 2"/>
          <p:cNvSpPr txBox="1">
            <a:spLocks/>
          </p:cNvSpPr>
          <p:nvPr/>
        </p:nvSpPr>
        <p:spPr>
          <a:xfrm>
            <a:off x="6128792" y="2696900"/>
            <a:ext cx="5272269" cy="3356659"/>
          </a:xfrm>
          <a:prstGeom prst="rect">
            <a:avLst/>
          </a:prstGeom>
          <a:solidFill>
            <a:srgbClr val="DECCC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endParaRPr lang="en-US" sz="2400" baseline="30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20000"/>
              </a:lnSpc>
              <a:buFont typeface="Arial" panose="020B0604020202020204" pitchFamily="34" charset="0"/>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41 “Two people owed money to a certain moneylender. One owed him five hundred denarii, and the other fifty.  42 Neither of them had the money to pay him back, so he forgave the debts of both. Now which of them will love him more?” 43 Simon replied, “I suppose the one who had the bigger debt forgiven.”</a:t>
            </a:r>
          </a:p>
          <a:p>
            <a:pPr marL="0" indent="0">
              <a:lnSpc>
                <a:spcPct val="120000"/>
              </a:lnSpc>
              <a:buFont typeface="Arial" panose="020B0604020202020204" pitchFamily="34" charset="0"/>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“You have judged correctly,” Jesus said.</a:t>
            </a:r>
          </a:p>
        </p:txBody>
      </p:sp>
      <p:sp>
        <p:nvSpPr>
          <p:cNvPr id="2" name="Footer Placeholder 1">
            <a:extLst>
              <a:ext uri="{FF2B5EF4-FFF2-40B4-BE49-F238E27FC236}">
                <a16:creationId xmlns:a16="http://schemas.microsoft.com/office/drawing/2014/main" id="{1489612B-7C15-7599-9F82-7F8F6129317F}"/>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114986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6719" y="2824221"/>
            <a:ext cx="10114342" cy="3229337"/>
          </a:xfrm>
        </p:spPr>
        <p:txBody>
          <a:bodyPr>
            <a:noAutofit/>
          </a:bodyPr>
          <a:lstStyle/>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44 Then he turned toward the woman and said to Simon, “Do you see this woman? I came into your house. You did not give me any water for my feet, but she wet my feet with her tears and wiped them with her hair. </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45 You did not give me a kiss, but this woman, from the time I entered, has not stopped kissing my feet. </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46 You did not put oil on my head, but she has poured perfume on my feet. </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47 Therefore, I tell you, her many sins have been forgiven—as her great love has shown. But whoever has been forgiven little loves little.”</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48 Then Jesus said to her, “Your sins are forgiven.”</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49 The other guests began to say among themselves, “Who is this who even forgives sins?”</a:t>
            </a: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50 Jesus said to the woman, “Your faith has saved you; go in peace.”</a:t>
            </a:r>
          </a:p>
        </p:txBody>
      </p:sp>
      <p:pic>
        <p:nvPicPr>
          <p:cNvPr id="4" name="Picture 2" descr="Sinful Woman Cleans Jesus' Feet"/>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8550"/>
          <a:stretch/>
        </p:blipFill>
        <p:spPr bwMode="auto">
          <a:xfrm>
            <a:off x="0" y="-1"/>
            <a:ext cx="12192000" cy="23612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56524" y="2685326"/>
            <a:ext cx="10544537" cy="3946967"/>
          </a:xfrm>
          <a:prstGeom prst="rect">
            <a:avLst/>
          </a:prstGeom>
          <a:noFill/>
          <a:ln w="3175">
            <a:solidFill>
              <a:srgbClr val="DE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2032" y="1776459"/>
            <a:ext cx="2545698"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Luke</a:t>
            </a:r>
            <a:r>
              <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rPr>
              <a:t> 7:44-50</a:t>
            </a:r>
          </a:p>
        </p:txBody>
      </p:sp>
      <p:sp>
        <p:nvSpPr>
          <p:cNvPr id="2" name="Footer Placeholder 1">
            <a:extLst>
              <a:ext uri="{FF2B5EF4-FFF2-40B4-BE49-F238E27FC236}">
                <a16:creationId xmlns:a16="http://schemas.microsoft.com/office/drawing/2014/main" id="{C8038CEC-700F-DFD7-C301-C30CC4C8F36E}"/>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158099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525" y="2685327"/>
            <a:ext cx="4178462" cy="3599726"/>
          </a:xfrm>
        </p:spPr>
        <p:txBody>
          <a:bodyPr>
            <a:noAutofit/>
          </a:bodyPr>
          <a:lstStyle/>
          <a:p>
            <a:pPr marL="0" indent="0">
              <a:lnSpc>
                <a:spcPct val="120000"/>
              </a:lnSpc>
              <a:buNone/>
            </a:pPr>
            <a:endParaRPr lang="en-US" sz="2400" baseline="30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20000"/>
              </a:lnSpc>
              <a:buNone/>
            </a:pPr>
            <a:r>
              <a:rPr lang="en-US" sz="2400" baseline="30000" dirty="0">
                <a:latin typeface="Open Sans" panose="020B0606030504020204" pitchFamily="34" charset="0"/>
                <a:ea typeface="Open Sans" panose="020B0606030504020204" pitchFamily="34" charset="0"/>
                <a:cs typeface="Open Sans" panose="020B0606030504020204" pitchFamily="34" charset="0"/>
              </a:rPr>
              <a:t>Q. How did Jesus compare Simon and woman’s actions?</a:t>
            </a:r>
            <a:br>
              <a:rPr lang="en-US" sz="2400" baseline="30000" dirty="0">
                <a:latin typeface="Open Sans" panose="020B0606030504020204" pitchFamily="34" charset="0"/>
                <a:ea typeface="Open Sans" panose="020B0606030504020204" pitchFamily="34" charset="0"/>
                <a:cs typeface="Open Sans" panose="020B0606030504020204" pitchFamily="34" charset="0"/>
              </a:rPr>
            </a:br>
            <a:br>
              <a:rPr lang="en-US" sz="2400" baseline="30000" dirty="0">
                <a:latin typeface="Open Sans" panose="020B0606030504020204" pitchFamily="34" charset="0"/>
                <a:ea typeface="Open Sans" panose="020B0606030504020204" pitchFamily="34" charset="0"/>
                <a:cs typeface="Open Sans" panose="020B0606030504020204" pitchFamily="34" charset="0"/>
              </a:rPr>
            </a:br>
            <a:r>
              <a:rPr lang="en-US" sz="2400" baseline="30000" dirty="0">
                <a:latin typeface="Open Sans" panose="020B0606030504020204" pitchFamily="34" charset="0"/>
                <a:ea typeface="Open Sans" panose="020B0606030504020204" pitchFamily="34" charset="0"/>
                <a:cs typeface="Open Sans" panose="020B0606030504020204" pitchFamily="34" charset="0"/>
              </a:rPr>
              <a:t>Q. Does it mean that those who have more sinful life have an advantage?</a:t>
            </a:r>
            <a:br>
              <a:rPr lang="en-US" sz="2400" baseline="30000" dirty="0">
                <a:latin typeface="Open Sans" panose="020B0606030504020204" pitchFamily="34" charset="0"/>
                <a:ea typeface="Open Sans" panose="020B0606030504020204" pitchFamily="34" charset="0"/>
                <a:cs typeface="Open Sans" panose="020B0606030504020204" pitchFamily="34" charset="0"/>
              </a:rPr>
            </a:br>
            <a:br>
              <a:rPr lang="en-US" sz="2400" baseline="30000" dirty="0">
                <a:latin typeface="Open Sans" panose="020B0606030504020204" pitchFamily="34" charset="0"/>
                <a:ea typeface="Open Sans" panose="020B0606030504020204" pitchFamily="34" charset="0"/>
                <a:cs typeface="Open Sans" panose="020B0606030504020204" pitchFamily="34" charset="0"/>
              </a:rPr>
            </a:br>
            <a:r>
              <a:rPr lang="en-US" sz="2400" baseline="30000" dirty="0">
                <a:latin typeface="Open Sans Extrabold" panose="020B0906030804020204" pitchFamily="34" charset="0"/>
                <a:ea typeface="Open Sans Extrabold" panose="020B0906030804020204" pitchFamily="34" charset="0"/>
                <a:cs typeface="Open Sans Extrabold" panose="020B0906030804020204" pitchFamily="34" charset="0"/>
              </a:rPr>
              <a:t>Q. What</a:t>
            </a:r>
            <a:r>
              <a:rPr lang="en-US" sz="2400" dirty="0">
                <a:latin typeface="Open Sans Extrabold" panose="020B0906030804020204" pitchFamily="34" charset="0"/>
                <a:ea typeface="Open Sans Extrabold" panose="020B0906030804020204" pitchFamily="34" charset="0"/>
                <a:cs typeface="Open Sans Extrabold" panose="020B0906030804020204" pitchFamily="34" charset="0"/>
              </a:rPr>
              <a:t> </a:t>
            </a:r>
            <a:r>
              <a:rPr lang="en-US" sz="2400" baseline="30000" dirty="0">
                <a:latin typeface="Open Sans Extrabold" panose="020B0906030804020204" pitchFamily="34" charset="0"/>
                <a:ea typeface="Open Sans Extrabold" panose="020B0906030804020204" pitchFamily="34" charset="0"/>
                <a:cs typeface="Open Sans Extrabold" panose="020B0906030804020204" pitchFamily="34" charset="0"/>
              </a:rPr>
              <a:t>lessons can you learn from the ‘story of woman with the alabaster jar’?</a:t>
            </a:r>
          </a:p>
        </p:txBody>
      </p:sp>
      <p:pic>
        <p:nvPicPr>
          <p:cNvPr id="4" name="Picture 2" descr="Sinful Woman Cleans Jesus' Feet"/>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8550"/>
          <a:stretch/>
        </p:blipFill>
        <p:spPr bwMode="auto">
          <a:xfrm>
            <a:off x="0" y="-1"/>
            <a:ext cx="12192000" cy="236123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56524" y="2685327"/>
            <a:ext cx="10544537" cy="3834896"/>
          </a:xfrm>
          <a:prstGeom prst="rect">
            <a:avLst/>
          </a:prstGeom>
          <a:noFill/>
          <a:ln w="3175">
            <a:solidFill>
              <a:srgbClr val="DE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4304" y="1776459"/>
            <a:ext cx="2339102" cy="584775"/>
          </a:xfrm>
          <a:prstGeom prst="rect">
            <a:avLst/>
          </a:prstGeom>
        </p:spPr>
        <p:txBody>
          <a:bodyPr wrap="none">
            <a:spAutoFit/>
          </a:bodyPr>
          <a:lstStyle/>
          <a:p>
            <a:pPr algn="ctr"/>
            <a:r>
              <a:rPr lang="en-US" sz="3200" b="1" i="0" dirty="0">
                <a:solidFill>
                  <a:schemeClr val="tx2">
                    <a:lumMod val="75000"/>
                  </a:schemeClr>
                </a:solidFill>
                <a:effectLst/>
                <a:latin typeface="Open Sans Extrabold" panose="020B0906030804020204" pitchFamily="34" charset="0"/>
                <a:ea typeface="Open Sans Extrabold" panose="020B0906030804020204" pitchFamily="34" charset="0"/>
                <a:cs typeface="Open Sans Extrabold" panose="020B0906030804020204" pitchFamily="34" charset="0"/>
              </a:rPr>
              <a:t>Questions</a:t>
            </a:r>
            <a:endParaRPr lang="en-US" sz="2800" b="1" i="0" dirty="0">
              <a:solidFill>
                <a:schemeClr val="tx2">
                  <a:lumMod val="7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 name="Rectangle 1"/>
          <p:cNvSpPr/>
          <p:nvPr/>
        </p:nvSpPr>
        <p:spPr>
          <a:xfrm>
            <a:off x="6096000" y="2685327"/>
            <a:ext cx="5305061" cy="3834896"/>
          </a:xfrm>
          <a:prstGeom prst="rect">
            <a:avLst/>
          </a:prstGeom>
          <a:solidFill>
            <a:srgbClr val="DECCCC"/>
          </a:solidFill>
        </p:spPr>
        <p:txBody>
          <a:bodyPr wrap="square">
            <a:spAutoFit/>
          </a:bodyPr>
          <a:lstStyle/>
          <a:p>
            <a:pPr>
              <a:lnSpc>
                <a:spcPct val="120000"/>
              </a:lnSpc>
            </a:pPr>
            <a:endParaRPr lang="en-US" sz="1900" baseline="30000" dirty="0">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44 Then he turned toward the woman and said to Simon, “Do you see this woman? I came into your house. You did not give me any water for my feet, but she wet my feet with her tears and wiped them with her hair. </a:t>
            </a: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45 You did not give me a kiss, but this woman, from the time I entered, has not stopped kissing my feet. </a:t>
            </a: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46 You did not put oil on my head, but she has poured perfume on my feet. </a:t>
            </a: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47 Therefore, I tell you, her many sins have been forgiven—as her great love has shown. But whoever has been forgiven little loves little.”</a:t>
            </a: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48 Then Jesus said to her, “Your sins are forgiven.”</a:t>
            </a: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49 The other guests began to say among themselves, “Who is this who even forgives sins?”</a:t>
            </a:r>
          </a:p>
          <a:p>
            <a:pPr>
              <a:lnSpc>
                <a:spcPct val="120000"/>
              </a:lnSpc>
            </a:pPr>
            <a:r>
              <a:rPr lang="en-US" sz="1900" baseline="30000" dirty="0">
                <a:latin typeface="Open Sans" panose="020B0606030504020204" pitchFamily="34" charset="0"/>
                <a:ea typeface="Open Sans" panose="020B0606030504020204" pitchFamily="34" charset="0"/>
                <a:cs typeface="Open Sans" panose="020B0606030504020204" pitchFamily="34" charset="0"/>
              </a:rPr>
              <a:t>50 Jesus said to the woman, “Your faith has saved you; go in peace.”</a:t>
            </a:r>
          </a:p>
        </p:txBody>
      </p:sp>
      <p:sp>
        <p:nvSpPr>
          <p:cNvPr id="7" name="Footer Placeholder 6">
            <a:extLst>
              <a:ext uri="{FF2B5EF4-FFF2-40B4-BE49-F238E27FC236}">
                <a16:creationId xmlns:a16="http://schemas.microsoft.com/office/drawing/2014/main" id="{75E2162E-1E07-CD3E-B5B3-3DE67C3CAD01}"/>
              </a:ext>
            </a:extLst>
          </p:cNvPr>
          <p:cNvSpPr>
            <a:spLocks noGrp="1"/>
          </p:cNvSpPr>
          <p:nvPr>
            <p:ph type="ftr" sz="quarter" idx="11"/>
          </p:nvPr>
        </p:nvSpPr>
        <p:spPr/>
        <p:txBody>
          <a:bodyPr/>
          <a:lstStyle/>
          <a:p>
            <a:r>
              <a:rPr lang="en-US"/>
              <a:t>Check out more Bible Studies on www.bibleseo.com</a:t>
            </a:r>
          </a:p>
        </p:txBody>
      </p:sp>
    </p:spTree>
    <p:extLst>
      <p:ext uri="{BB962C8B-B14F-4D97-AF65-F5344CB8AC3E}">
        <p14:creationId xmlns:p14="http://schemas.microsoft.com/office/powerpoint/2010/main" val="3756341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1060</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Open Sans</vt:lpstr>
      <vt:lpstr>Open Sans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bibleseo.com</dc:creator>
  <cp:lastModifiedBy>Amit Christian</cp:lastModifiedBy>
  <cp:revision>17</cp:revision>
  <dcterms:created xsi:type="dcterms:W3CDTF">2020-11-21T04:17:29Z</dcterms:created>
  <dcterms:modified xsi:type="dcterms:W3CDTF">2023-08-26T20:30:51Z</dcterms:modified>
</cp:coreProperties>
</file>